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64" r:id="rId4"/>
    <p:sldId id="257" r:id="rId5"/>
    <p:sldId id="267" r:id="rId6"/>
    <p:sldId id="269" r:id="rId7"/>
    <p:sldId id="275" r:id="rId8"/>
    <p:sldId id="289" r:id="rId9"/>
    <p:sldId id="278" r:id="rId10"/>
    <p:sldId id="279" r:id="rId11"/>
    <p:sldId id="284" r:id="rId12"/>
    <p:sldId id="290" r:id="rId13"/>
    <p:sldId id="293" r:id="rId14"/>
    <p:sldId id="283" r:id="rId15"/>
    <p:sldId id="280" r:id="rId16"/>
    <p:sldId id="281" r:id="rId17"/>
    <p:sldId id="282" r:id="rId18"/>
    <p:sldId id="291" r:id="rId19"/>
    <p:sldId id="292" r:id="rId20"/>
    <p:sldId id="26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9C"/>
    <a:srgbClr val="404040"/>
    <a:srgbClr val="F3F3F3"/>
    <a:srgbClr val="3DA8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B68B6-5FB8-42DE-9787-874FC0199562}" type="datetimeFigureOut">
              <a:rPr lang="ko-KR" altLang="en-US" smtClean="0"/>
              <a:pPr/>
              <a:t>2020-06-26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62DF3-48B2-47A8-A0C3-F71C3924E3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641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981A-128B-499D-A1BD-52947A59EC4D}" type="datetimeFigureOut">
              <a:rPr lang="ko-KR" altLang="en-US" smtClean="0"/>
              <a:pPr/>
              <a:t>2020-06-26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2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981A-128B-499D-A1BD-52947A59EC4D}" type="datetimeFigureOut">
              <a:rPr lang="ko-KR" altLang="en-US" smtClean="0"/>
              <a:pPr/>
              <a:t>2020-06-26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-157834" y="-2"/>
            <a:ext cx="12349834" cy="1448728"/>
            <a:chOff x="-157834" y="-2"/>
            <a:chExt cx="12349834" cy="1448728"/>
          </a:xfrm>
        </p:grpSpPr>
        <p:grpSp>
          <p:nvGrpSpPr>
            <p:cNvPr id="7" name="그룹 6"/>
            <p:cNvGrpSpPr/>
            <p:nvPr/>
          </p:nvGrpSpPr>
          <p:grpSpPr>
            <a:xfrm>
              <a:off x="-157834" y="207155"/>
              <a:ext cx="1724713" cy="1208450"/>
              <a:chOff x="-184338" y="260163"/>
              <a:chExt cx="2169178" cy="1519870"/>
            </a:xfrm>
          </p:grpSpPr>
          <p:grpSp>
            <p:nvGrpSpPr>
              <p:cNvPr id="11" name="그룹 10"/>
              <p:cNvGrpSpPr/>
              <p:nvPr/>
            </p:nvGrpSpPr>
            <p:grpSpPr>
              <a:xfrm rot="11700000">
                <a:off x="-184338" y="260163"/>
                <a:ext cx="2169178" cy="1206050"/>
                <a:chOff x="400938" y="855230"/>
                <a:chExt cx="2836379" cy="1577010"/>
              </a:xfrm>
            </p:grpSpPr>
            <p:cxnSp>
              <p:nvCxnSpPr>
                <p:cNvPr id="13" name="직선 연결선 12"/>
                <p:cNvCxnSpPr/>
                <p:nvPr/>
              </p:nvCxnSpPr>
              <p:spPr>
                <a:xfrm rot="9900000" flipV="1">
                  <a:off x="400938" y="1039902"/>
                  <a:ext cx="1506869" cy="606312"/>
                </a:xfrm>
                <a:prstGeom prst="line">
                  <a:avLst/>
                </a:prstGeom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/>
                <p:cNvCxnSpPr/>
                <p:nvPr/>
              </p:nvCxnSpPr>
              <p:spPr>
                <a:xfrm>
                  <a:off x="1138317" y="855230"/>
                  <a:ext cx="2099000" cy="1577010"/>
                </a:xfrm>
                <a:prstGeom prst="line">
                  <a:avLst/>
                </a:prstGeom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포인트가 5개인 별 11"/>
              <p:cNvSpPr/>
              <p:nvPr/>
            </p:nvSpPr>
            <p:spPr>
              <a:xfrm>
                <a:off x="810644" y="1483432"/>
                <a:ext cx="326262" cy="296601"/>
              </a:xfrm>
              <a:prstGeom prst="star5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</p:grpSp>
        <p:cxnSp>
          <p:nvCxnSpPr>
            <p:cNvPr id="8" name="직선 연결선 7"/>
            <p:cNvCxnSpPr/>
            <p:nvPr/>
          </p:nvCxnSpPr>
          <p:spPr>
            <a:xfrm>
              <a:off x="5367130" y="287574"/>
              <a:ext cx="1642083" cy="62862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H="1">
              <a:off x="7009213" y="287574"/>
              <a:ext cx="3956444" cy="628622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 flipV="1">
              <a:off x="9607826" y="-2"/>
              <a:ext cx="2584174" cy="144872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텍스트 개체 틀 16"/>
          <p:cNvSpPr>
            <a:spLocks noGrp="1"/>
          </p:cNvSpPr>
          <p:nvPr>
            <p:ph type="body" sz="quarter" idx="13"/>
          </p:nvPr>
        </p:nvSpPr>
        <p:spPr>
          <a:xfrm>
            <a:off x="798290" y="241389"/>
            <a:ext cx="184731" cy="424732"/>
          </a:xfrm>
          <a:prstGeom prst="rect">
            <a:avLst/>
          </a:prstGeom>
          <a:solidFill>
            <a:srgbClr val="F3F3F3"/>
          </a:solidFill>
        </p:spPr>
        <p:txBody>
          <a:bodyPr wrap="none" rtlCol="0">
            <a:spAutoFit/>
          </a:bodyPr>
          <a:lstStyle>
            <a:lvl1pPr marL="0" indent="0">
              <a:buNone/>
              <a:defRPr lang="ko-KR" altLang="en-US" sz="2400" baseline="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0" lvl="0"/>
            <a:endParaRPr lang="ko-KR" altLang="en-US" dirty="0"/>
          </a:p>
        </p:txBody>
      </p:sp>
      <p:sp>
        <p:nvSpPr>
          <p:cNvPr id="18" name="텍스트 개체 틀 16"/>
          <p:cNvSpPr>
            <a:spLocks noGrp="1"/>
          </p:cNvSpPr>
          <p:nvPr>
            <p:ph type="body" sz="quarter" idx="14"/>
          </p:nvPr>
        </p:nvSpPr>
        <p:spPr>
          <a:xfrm>
            <a:off x="1791807" y="673107"/>
            <a:ext cx="184731" cy="286232"/>
          </a:xfrm>
          <a:prstGeom prst="rect">
            <a:avLst/>
          </a:prstGeom>
          <a:solidFill>
            <a:srgbClr val="F3F3F3"/>
          </a:solidFill>
        </p:spPr>
        <p:txBody>
          <a:bodyPr wrap="none" rtlCol="0">
            <a:spAutoFit/>
          </a:bodyPr>
          <a:lstStyle>
            <a:lvl1pPr marL="0" indent="0">
              <a:buNone/>
              <a:defRPr lang="ko-KR" altLang="en-US" sz="14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marL="0"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66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981A-128B-499D-A1BD-52947A59EC4D}" type="datetimeFigureOut">
              <a:rPr lang="ko-KR" altLang="en-US" smtClean="0"/>
              <a:pPr/>
              <a:t>2020-06-26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7A30-1FC8-4D84-BE84-9964863F1D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621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B116981A-128B-499D-A1BD-52947A59EC4D}" type="datetimeFigureOut">
              <a:rPr lang="ko-KR" altLang="en-US" smtClean="0"/>
              <a:pPr/>
              <a:t>2020-06-26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fld id="{2BC17A30-1FC8-4D84-BE84-9964863F1D7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3907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 flipH="1">
            <a:off x="4329681" y="855230"/>
            <a:ext cx="2099000" cy="157701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763326" y="855230"/>
            <a:ext cx="2099000" cy="157701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rot="10800000" flipH="1">
            <a:off x="5763326" y="4524068"/>
            <a:ext cx="2099000" cy="157701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rot="10800000">
            <a:off x="4329681" y="4524068"/>
            <a:ext cx="2099000" cy="157701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4189614" y="2874576"/>
            <a:ext cx="3798917" cy="874644"/>
            <a:chOff x="3901344" y="2438400"/>
            <a:chExt cx="3798917" cy="874644"/>
          </a:xfrm>
        </p:grpSpPr>
        <p:grpSp>
          <p:nvGrpSpPr>
            <p:cNvPr id="11" name="그룹 10"/>
            <p:cNvGrpSpPr/>
            <p:nvPr/>
          </p:nvGrpSpPr>
          <p:grpSpPr>
            <a:xfrm>
              <a:off x="3901345" y="2438400"/>
              <a:ext cx="3798916" cy="0"/>
              <a:chOff x="3387649" y="1789043"/>
              <a:chExt cx="5561992" cy="0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3387649" y="1789043"/>
                <a:ext cx="2264352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/>
              <p:cNvCxnSpPr/>
              <p:nvPr/>
            </p:nvCxnSpPr>
            <p:spPr>
              <a:xfrm>
                <a:off x="6705599" y="1789043"/>
                <a:ext cx="2244042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>
                <a:off x="5638800" y="1789043"/>
                <a:ext cx="1080000" cy="0"/>
              </a:xfrm>
              <a:prstGeom prst="line">
                <a:avLst/>
              </a:prstGeom>
              <a:ln w="12700" cap="rnd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/>
            <p:cNvGrpSpPr/>
            <p:nvPr/>
          </p:nvGrpSpPr>
          <p:grpSpPr>
            <a:xfrm>
              <a:off x="3901344" y="3313044"/>
              <a:ext cx="3798917" cy="0"/>
              <a:chOff x="3387648" y="1789043"/>
              <a:chExt cx="5561995" cy="0"/>
            </a:xfrm>
          </p:grpSpPr>
          <p:cxnSp>
            <p:nvCxnSpPr>
              <p:cNvPr id="13" name="직선 연결선 12"/>
              <p:cNvCxnSpPr/>
              <p:nvPr/>
            </p:nvCxnSpPr>
            <p:spPr>
              <a:xfrm>
                <a:off x="3387648" y="1789043"/>
                <a:ext cx="2264352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6705601" y="1789043"/>
                <a:ext cx="2244042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5638800" y="1789043"/>
                <a:ext cx="1080000" cy="0"/>
              </a:xfrm>
              <a:prstGeom prst="line">
                <a:avLst/>
              </a:prstGeom>
              <a:ln w="12700" cap="rnd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3943607" y="2552556"/>
              <a:ext cx="36022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 </a:t>
              </a:r>
              <a:r>
                <a:rPr lang="ko-KR" altLang="en-US" sz="3600" dirty="0" err="1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모블</a:t>
              </a:r>
              <a:r>
                <a:rPr lang="ko-KR" altLang="en-US" sz="360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교육 센터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78706" y="3865865"/>
            <a:ext cx="406367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 </a:t>
            </a:r>
            <a:r>
              <a:rPr lang="ko-KR" altLang="en-US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조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/>
            <a:r>
              <a:rPr lang="ko-KR" altLang="en-US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개발에 대해 </a:t>
            </a:r>
            <a:r>
              <a:rPr lang="ko-KR" altLang="en-US" sz="1400" b="1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알려조</a:t>
            </a:r>
            <a:r>
              <a:rPr lang="ko-KR" altLang="en-US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학사 관리 프로그램 </a:t>
            </a: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_ Java)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" name="포인트가 5개인 별 1"/>
          <p:cNvSpPr/>
          <p:nvPr/>
        </p:nvSpPr>
        <p:spPr>
          <a:xfrm>
            <a:off x="5994717" y="595376"/>
            <a:ext cx="202583" cy="202583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5994717" y="6179231"/>
            <a:ext cx="202583" cy="202583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909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대각선 방향의 모서리가 둥근 사각형 33"/>
          <p:cNvSpPr/>
          <p:nvPr/>
        </p:nvSpPr>
        <p:spPr>
          <a:xfrm>
            <a:off x="835400" y="1800988"/>
            <a:ext cx="10420033" cy="4372497"/>
          </a:xfrm>
          <a:prstGeom prst="round2DiagRect">
            <a:avLst>
              <a:gd name="adj1" fmla="val 4637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3" name="텍스트 개체 틀 62"/>
          <p:cNvSpPr>
            <a:spLocks noGrp="1"/>
          </p:cNvSpPr>
          <p:nvPr>
            <p:ph type="body" sz="quarter" idx="13"/>
          </p:nvPr>
        </p:nvSpPr>
        <p:spPr>
          <a:xfrm>
            <a:off x="835400" y="351285"/>
            <a:ext cx="3800079" cy="885371"/>
          </a:xfrm>
        </p:spPr>
        <p:txBody>
          <a:bodyPr/>
          <a:lstStyle/>
          <a:p>
            <a:pPr algn="ctr"/>
            <a:r>
              <a:rPr lang="en-US" altLang="ko-KR" dirty="0" err="1">
                <a:latin typeface="Noto Sans CJK KR Medium" panose="020B0600000000000000" pitchFamily="34" charset="-127"/>
              </a:rPr>
              <a:t>Moble</a:t>
            </a:r>
            <a:r>
              <a:rPr lang="en-US" altLang="ko-KR" dirty="0">
                <a:latin typeface="Noto Sans CJK KR Medium" panose="020B0600000000000000" pitchFamily="34" charset="-127"/>
              </a:rPr>
              <a:t> Education Center  </a:t>
            </a:r>
            <a:endParaRPr lang="en-US" dirty="0">
              <a:latin typeface="Noto Sans CJK KR Medium" panose="020B0600000000000000" pitchFamily="34" charset="-127"/>
            </a:endParaRPr>
          </a:p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64" name="텍스트 개체 틀 63"/>
          <p:cNvSpPr>
            <a:spLocks noGrp="1"/>
          </p:cNvSpPr>
          <p:nvPr>
            <p:ph type="body" sz="quarter" idx="14"/>
          </p:nvPr>
        </p:nvSpPr>
        <p:spPr>
          <a:xfrm>
            <a:off x="1845883" y="749927"/>
            <a:ext cx="3084499" cy="286232"/>
          </a:xfrm>
        </p:spPr>
        <p:txBody>
          <a:bodyPr/>
          <a:lstStyle/>
          <a:p>
            <a:pPr lvl="0">
              <a:defRPr/>
            </a:pPr>
            <a:r>
              <a:t>모블 교육센터 </a:t>
            </a:r>
            <a:r>
              <a:rPr lang="en-US" altLang="ko-KR" dirty="0"/>
              <a:t>- </a:t>
            </a:r>
            <a:r>
              <a:t>개발에 대해 알려조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586171" y="5726432"/>
            <a:ext cx="352372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학생 정보 조회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122" y="1117139"/>
            <a:ext cx="2885726" cy="6771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•</a:t>
            </a:r>
            <a:r>
              <a:rPr lang="ko-KR" altLang="en-US" dirty="0"/>
              <a:t> 한수정 </a:t>
            </a:r>
            <a:r>
              <a:rPr lang="en-US" altLang="ko-KR" dirty="0"/>
              <a:t>– </a:t>
            </a:r>
            <a:r>
              <a:rPr lang="ko-KR" altLang="en-US" dirty="0"/>
              <a:t>학생 정보 조회</a:t>
            </a:r>
            <a:endParaRPr lang="en-US" altLang="ko-KR" sz="2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ea typeface="Noto Sans CJK KR Bold" panose="020B0800000000000000" pitchFamily="34" charset="-127"/>
            </a:endParaRPr>
          </a:p>
          <a:p>
            <a:pPr algn="ctr"/>
            <a:endParaRPr lang="en-US" altLang="ko-KR" sz="2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ea typeface="Noto Sans CJK KR Bold" panose="020B0800000000000000" pitchFamily="34" charset="-127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 l="21130" t="23718" r="36755" b="44615"/>
          <a:stretch>
            <a:fillRect/>
          </a:stretch>
        </p:blipFill>
        <p:spPr bwMode="auto">
          <a:xfrm>
            <a:off x="5539045" y="2026552"/>
            <a:ext cx="5134708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6240254" y="5685401"/>
            <a:ext cx="411683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학생 정보 조회 기능 코드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90306" y="4232276"/>
            <a:ext cx="5526455" cy="136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439" y="2086540"/>
            <a:ext cx="3471536" cy="351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904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대각선 방향의 모서리가 둥근 사각형 33"/>
          <p:cNvSpPr/>
          <p:nvPr/>
        </p:nvSpPr>
        <p:spPr>
          <a:xfrm>
            <a:off x="835400" y="1800988"/>
            <a:ext cx="10420033" cy="4372497"/>
          </a:xfrm>
          <a:prstGeom prst="round2DiagRect">
            <a:avLst>
              <a:gd name="adj1" fmla="val 4637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3" name="텍스트 개체 틀 62"/>
          <p:cNvSpPr>
            <a:spLocks noGrp="1"/>
          </p:cNvSpPr>
          <p:nvPr>
            <p:ph type="body" sz="quarter" idx="13"/>
          </p:nvPr>
        </p:nvSpPr>
        <p:spPr>
          <a:xfrm>
            <a:off x="835400" y="351285"/>
            <a:ext cx="3800079" cy="885371"/>
          </a:xfrm>
        </p:spPr>
        <p:txBody>
          <a:bodyPr/>
          <a:lstStyle/>
          <a:p>
            <a:pPr algn="ctr"/>
            <a:r>
              <a:rPr lang="en-US" altLang="ko-KR" dirty="0" err="1">
                <a:latin typeface="Noto Sans CJK KR Medium" panose="020B0600000000000000" pitchFamily="34" charset="-127"/>
              </a:rPr>
              <a:t>Moble</a:t>
            </a:r>
            <a:r>
              <a:rPr lang="en-US" altLang="ko-KR" dirty="0">
                <a:latin typeface="Noto Sans CJK KR Medium" panose="020B0600000000000000" pitchFamily="34" charset="-127"/>
              </a:rPr>
              <a:t> Education Center  </a:t>
            </a:r>
            <a:endParaRPr lang="en-US" dirty="0">
              <a:latin typeface="Noto Sans CJK KR Medium" panose="020B0600000000000000" pitchFamily="34" charset="-127"/>
            </a:endParaRPr>
          </a:p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64" name="텍스트 개체 틀 63"/>
          <p:cNvSpPr>
            <a:spLocks noGrp="1"/>
          </p:cNvSpPr>
          <p:nvPr>
            <p:ph type="body" sz="quarter" idx="14"/>
          </p:nvPr>
        </p:nvSpPr>
        <p:spPr>
          <a:xfrm>
            <a:off x="1845883" y="749927"/>
            <a:ext cx="3084499" cy="286232"/>
          </a:xfrm>
        </p:spPr>
        <p:txBody>
          <a:bodyPr/>
          <a:lstStyle/>
          <a:p>
            <a:pPr lvl="0">
              <a:defRPr/>
            </a:pPr>
            <a:r>
              <a:t>모블 교육센터 </a:t>
            </a:r>
            <a:r>
              <a:rPr lang="en-US" altLang="ko-KR" dirty="0"/>
              <a:t>- </a:t>
            </a:r>
            <a:r>
              <a:t>개발에 대해 알려조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038092" y="5695466"/>
            <a:ext cx="447590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학생 비밀번호 변경 기능 코드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122" y="1117139"/>
            <a:ext cx="2885726" cy="6771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•</a:t>
            </a:r>
            <a:r>
              <a:rPr lang="ko-KR" altLang="en-US" dirty="0"/>
              <a:t> 한수정 </a:t>
            </a:r>
            <a:r>
              <a:rPr lang="en-US" altLang="ko-KR" dirty="0"/>
              <a:t>– </a:t>
            </a:r>
            <a:r>
              <a:rPr lang="ko-KR" altLang="en-US" dirty="0"/>
              <a:t>비밀번호 변경</a:t>
            </a:r>
            <a:r>
              <a:rPr lang="en-US" altLang="ko-KR" dirty="0"/>
              <a:t> </a:t>
            </a:r>
            <a:endParaRPr lang="en-US" altLang="ko-KR" sz="2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ea typeface="Noto Sans CJK KR Bold" panose="020B0800000000000000" pitchFamily="34" charset="-127"/>
            </a:endParaRPr>
          </a:p>
          <a:p>
            <a:pPr algn="ctr"/>
            <a:endParaRPr lang="en-US" altLang="ko-KR" sz="2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ea typeface="Noto Sans CJK KR Bold" panose="020B0800000000000000" pitchFamily="34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/>
          <a:srcRect l="19688" t="15609" r="35457" b="42564"/>
          <a:stretch/>
        </p:blipFill>
        <p:spPr bwMode="auto">
          <a:xfrm>
            <a:off x="5652835" y="2076449"/>
            <a:ext cx="5294246" cy="33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 l="7428" t="9359" r="54856" b="22821"/>
          <a:stretch>
            <a:fillRect/>
          </a:stretch>
        </p:blipFill>
        <p:spPr bwMode="auto">
          <a:xfrm>
            <a:off x="1732086" y="2048607"/>
            <a:ext cx="3433570" cy="3472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1741564" y="5715981"/>
            <a:ext cx="33970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학생 비밀번호 변경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904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대각선 방향의 모서리가 둥근 사각형 33"/>
          <p:cNvSpPr/>
          <p:nvPr/>
        </p:nvSpPr>
        <p:spPr>
          <a:xfrm>
            <a:off x="835400" y="1800988"/>
            <a:ext cx="10420033" cy="4372497"/>
          </a:xfrm>
          <a:prstGeom prst="round2DiagRect">
            <a:avLst>
              <a:gd name="adj1" fmla="val 4637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3" name="텍스트 개체 틀 62"/>
          <p:cNvSpPr>
            <a:spLocks noGrp="1"/>
          </p:cNvSpPr>
          <p:nvPr>
            <p:ph type="body" sz="quarter" idx="13"/>
          </p:nvPr>
        </p:nvSpPr>
        <p:spPr>
          <a:xfrm>
            <a:off x="835400" y="351285"/>
            <a:ext cx="3800079" cy="885371"/>
          </a:xfrm>
        </p:spPr>
        <p:txBody>
          <a:bodyPr/>
          <a:lstStyle/>
          <a:p>
            <a:pPr algn="ctr"/>
            <a:r>
              <a:rPr lang="en-US" altLang="ko-KR" dirty="0" err="1">
                <a:latin typeface="Noto Sans CJK KR Medium" panose="020B0600000000000000" pitchFamily="34" charset="-127"/>
              </a:rPr>
              <a:t>Moble</a:t>
            </a:r>
            <a:r>
              <a:rPr lang="en-US" altLang="ko-KR" dirty="0">
                <a:latin typeface="Noto Sans CJK KR Medium" panose="020B0600000000000000" pitchFamily="34" charset="-127"/>
              </a:rPr>
              <a:t> Education Center  </a:t>
            </a:r>
            <a:endParaRPr lang="en-US" dirty="0">
              <a:latin typeface="Noto Sans CJK KR Medium" panose="020B0600000000000000" pitchFamily="34" charset="-127"/>
            </a:endParaRPr>
          </a:p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64" name="텍스트 개체 틀 63"/>
          <p:cNvSpPr>
            <a:spLocks noGrp="1"/>
          </p:cNvSpPr>
          <p:nvPr>
            <p:ph type="body" sz="quarter" idx="14"/>
          </p:nvPr>
        </p:nvSpPr>
        <p:spPr>
          <a:xfrm>
            <a:off x="1845883" y="749927"/>
            <a:ext cx="3084499" cy="286232"/>
          </a:xfrm>
        </p:spPr>
        <p:txBody>
          <a:bodyPr/>
          <a:lstStyle/>
          <a:p>
            <a:pPr lvl="0">
              <a:defRPr/>
            </a:pPr>
            <a:r>
              <a:t>모블 교육센터 </a:t>
            </a:r>
            <a:r>
              <a:rPr lang="en-US" altLang="ko-KR" dirty="0"/>
              <a:t>- </a:t>
            </a:r>
            <a:r>
              <a:t>개발에 대해 알려조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811197" y="5730634"/>
            <a:ext cx="310213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수강 신청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122" y="1117139"/>
            <a:ext cx="2861681" cy="6771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•</a:t>
            </a:r>
            <a:r>
              <a:rPr lang="ko-KR" altLang="en-US" dirty="0"/>
              <a:t> 이경현 </a:t>
            </a:r>
            <a:r>
              <a:rPr lang="en-US" altLang="ko-KR" dirty="0"/>
              <a:t>- </a:t>
            </a:r>
            <a:r>
              <a:rPr lang="ko-KR" altLang="en-US" dirty="0"/>
              <a:t>학생 수강 신청</a:t>
            </a:r>
            <a:endParaRPr lang="en-US" altLang="ko-KR" sz="2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ea typeface="Noto Sans CJK KR Bold" panose="020B0800000000000000" pitchFamily="34" charset="-127"/>
            </a:endParaRPr>
          </a:p>
          <a:p>
            <a:pPr algn="ctr"/>
            <a:endParaRPr lang="en-US" altLang="ko-KR" sz="2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ea typeface="Noto Sans CJK KR Bold" panose="020B0800000000000000" pitchFamily="34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6239" y="2082991"/>
            <a:ext cx="3657600" cy="3526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4467" y="2003977"/>
            <a:ext cx="5240215" cy="364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6324597" y="5742356"/>
            <a:ext cx="387477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수강 신청 목록 테이블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904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대각선 방향의 모서리가 둥근 사각형 33"/>
          <p:cNvSpPr/>
          <p:nvPr/>
        </p:nvSpPr>
        <p:spPr>
          <a:xfrm>
            <a:off x="835400" y="1800988"/>
            <a:ext cx="10420033" cy="4372497"/>
          </a:xfrm>
          <a:prstGeom prst="round2DiagRect">
            <a:avLst>
              <a:gd name="adj1" fmla="val 4637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3" name="텍스트 개체 틀 62"/>
          <p:cNvSpPr>
            <a:spLocks noGrp="1"/>
          </p:cNvSpPr>
          <p:nvPr>
            <p:ph type="body" sz="quarter" idx="13"/>
          </p:nvPr>
        </p:nvSpPr>
        <p:spPr>
          <a:xfrm>
            <a:off x="835400" y="351285"/>
            <a:ext cx="3800079" cy="885371"/>
          </a:xfrm>
        </p:spPr>
        <p:txBody>
          <a:bodyPr/>
          <a:lstStyle/>
          <a:p>
            <a:pPr algn="ctr"/>
            <a:r>
              <a:rPr lang="en-US" altLang="ko-KR" dirty="0" err="1">
                <a:latin typeface="Noto Sans CJK KR Medium" panose="020B0600000000000000" pitchFamily="34" charset="-127"/>
              </a:rPr>
              <a:t>Moble</a:t>
            </a:r>
            <a:r>
              <a:rPr lang="en-US" altLang="ko-KR" dirty="0">
                <a:latin typeface="Noto Sans CJK KR Medium" panose="020B0600000000000000" pitchFamily="34" charset="-127"/>
              </a:rPr>
              <a:t> Education Center  </a:t>
            </a:r>
            <a:endParaRPr lang="en-US" dirty="0">
              <a:latin typeface="Noto Sans CJK KR Medium" panose="020B0600000000000000" pitchFamily="34" charset="-127"/>
            </a:endParaRPr>
          </a:p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64" name="텍스트 개체 틀 63"/>
          <p:cNvSpPr>
            <a:spLocks noGrp="1"/>
          </p:cNvSpPr>
          <p:nvPr>
            <p:ph type="body" sz="quarter" idx="14"/>
          </p:nvPr>
        </p:nvSpPr>
        <p:spPr>
          <a:xfrm>
            <a:off x="1845883" y="749927"/>
            <a:ext cx="3084499" cy="286232"/>
          </a:xfrm>
        </p:spPr>
        <p:txBody>
          <a:bodyPr/>
          <a:lstStyle/>
          <a:p>
            <a:pPr lvl="0">
              <a:defRPr/>
            </a:pPr>
            <a:r>
              <a:t>모블 교육센터 </a:t>
            </a:r>
            <a:r>
              <a:rPr lang="en-US" altLang="ko-KR" dirty="0"/>
              <a:t>- </a:t>
            </a:r>
            <a:r>
              <a:t>개발에 대해 알려조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652950" y="5739426"/>
            <a:ext cx="369524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수강 신청 기능 코드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/>
          <a:srcRect l="5508" t="54669" r="3727"/>
          <a:stretch>
            <a:fillRect/>
          </a:stretch>
        </p:blipFill>
        <p:spPr bwMode="auto">
          <a:xfrm>
            <a:off x="5864469" y="2470636"/>
            <a:ext cx="5278662" cy="3235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/>
          <a:srcRect r="12475" b="44972"/>
          <a:stretch>
            <a:fillRect/>
          </a:stretch>
        </p:blipFill>
        <p:spPr bwMode="auto">
          <a:xfrm>
            <a:off x="962027" y="2277207"/>
            <a:ext cx="4770558" cy="332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000122" y="1117139"/>
            <a:ext cx="2861681" cy="6771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•</a:t>
            </a:r>
            <a:r>
              <a:rPr lang="ko-KR" altLang="en-US" dirty="0"/>
              <a:t> 이경현 </a:t>
            </a:r>
            <a:r>
              <a:rPr lang="en-US" altLang="ko-KR" dirty="0"/>
              <a:t>- </a:t>
            </a:r>
            <a:r>
              <a:rPr lang="ko-KR" altLang="en-US" dirty="0"/>
              <a:t>학생 수강 신청</a:t>
            </a:r>
            <a:endParaRPr lang="en-US" altLang="ko-KR" sz="2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ea typeface="Noto Sans CJK KR Bold" panose="020B0800000000000000" pitchFamily="34" charset="-127"/>
            </a:endParaRPr>
          </a:p>
          <a:p>
            <a:pPr algn="ctr"/>
            <a:endParaRPr lang="en-US" altLang="ko-KR" sz="2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ea typeface="Noto Sans CJK KR Bold" panose="020B0800000000000000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81796" y="5733565"/>
            <a:ext cx="369524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수강 신청 기능 코드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904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대각선 방향의 모서리가 둥근 사각형 33"/>
          <p:cNvSpPr/>
          <p:nvPr/>
        </p:nvSpPr>
        <p:spPr>
          <a:xfrm>
            <a:off x="835400" y="1800988"/>
            <a:ext cx="10420033" cy="4372497"/>
          </a:xfrm>
          <a:prstGeom prst="round2DiagRect">
            <a:avLst>
              <a:gd name="adj1" fmla="val 4637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3" name="텍스트 개체 틀 62"/>
          <p:cNvSpPr>
            <a:spLocks noGrp="1"/>
          </p:cNvSpPr>
          <p:nvPr>
            <p:ph type="body" sz="quarter" idx="13"/>
          </p:nvPr>
        </p:nvSpPr>
        <p:spPr>
          <a:xfrm>
            <a:off x="835400" y="351285"/>
            <a:ext cx="3800079" cy="885371"/>
          </a:xfrm>
        </p:spPr>
        <p:txBody>
          <a:bodyPr/>
          <a:lstStyle/>
          <a:p>
            <a:pPr algn="ctr"/>
            <a:r>
              <a:rPr lang="en-US" altLang="ko-KR" dirty="0" err="1">
                <a:latin typeface="Noto Sans CJK KR Medium" panose="020B0600000000000000" pitchFamily="34" charset="-127"/>
              </a:rPr>
              <a:t>Moble</a:t>
            </a:r>
            <a:r>
              <a:rPr lang="en-US" altLang="ko-KR" dirty="0">
                <a:latin typeface="Noto Sans CJK KR Medium" panose="020B0600000000000000" pitchFamily="34" charset="-127"/>
              </a:rPr>
              <a:t> Education Center  </a:t>
            </a:r>
            <a:endParaRPr lang="en-US" dirty="0">
              <a:latin typeface="Noto Sans CJK KR Medium" panose="020B0600000000000000" pitchFamily="34" charset="-127"/>
            </a:endParaRPr>
          </a:p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64" name="텍스트 개체 틀 63"/>
          <p:cNvSpPr>
            <a:spLocks noGrp="1"/>
          </p:cNvSpPr>
          <p:nvPr>
            <p:ph type="body" sz="quarter" idx="14"/>
          </p:nvPr>
        </p:nvSpPr>
        <p:spPr>
          <a:xfrm>
            <a:off x="1845883" y="749927"/>
            <a:ext cx="3084499" cy="286232"/>
          </a:xfrm>
        </p:spPr>
        <p:txBody>
          <a:bodyPr/>
          <a:lstStyle/>
          <a:p>
            <a:pPr lvl="0">
              <a:defRPr/>
            </a:pPr>
            <a:r>
              <a:t>모블 교육센터 </a:t>
            </a:r>
            <a:r>
              <a:rPr lang="en-US" altLang="ko-KR" dirty="0"/>
              <a:t>- </a:t>
            </a:r>
            <a:r>
              <a:t>개발에 대해 알려조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991107" y="5608680"/>
            <a:ext cx="465544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 학생성적 입력 기능 코드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9446" y="2210532"/>
            <a:ext cx="4506423" cy="3231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321170"/>
            <a:ext cx="4887789" cy="310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885711" y="5620407"/>
            <a:ext cx="507703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 학생 이름 불러오기 기능 코드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0122" y="1117139"/>
            <a:ext cx="28857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•</a:t>
            </a:r>
            <a:r>
              <a:rPr lang="ko-KR" altLang="en-US" dirty="0"/>
              <a:t> 조인태 </a:t>
            </a:r>
            <a:r>
              <a:rPr lang="en-US" altLang="ko-KR" dirty="0"/>
              <a:t>– </a:t>
            </a:r>
            <a:r>
              <a:rPr lang="ko-KR" altLang="en-US" dirty="0"/>
              <a:t>학생 성적 입력</a:t>
            </a:r>
            <a:endParaRPr lang="en-US" altLang="ko-KR" sz="2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904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대각선 방향의 모서리가 둥근 사각형 33"/>
          <p:cNvSpPr/>
          <p:nvPr/>
        </p:nvSpPr>
        <p:spPr>
          <a:xfrm>
            <a:off x="835400" y="1800988"/>
            <a:ext cx="10420033" cy="4372497"/>
          </a:xfrm>
          <a:prstGeom prst="round2DiagRect">
            <a:avLst>
              <a:gd name="adj1" fmla="val 4637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3" name="텍스트 개체 틀 62"/>
          <p:cNvSpPr>
            <a:spLocks noGrp="1"/>
          </p:cNvSpPr>
          <p:nvPr>
            <p:ph type="body" sz="quarter" idx="13"/>
          </p:nvPr>
        </p:nvSpPr>
        <p:spPr>
          <a:xfrm>
            <a:off x="835400" y="351285"/>
            <a:ext cx="3800079" cy="885371"/>
          </a:xfrm>
        </p:spPr>
        <p:txBody>
          <a:bodyPr/>
          <a:lstStyle/>
          <a:p>
            <a:pPr algn="ctr"/>
            <a:r>
              <a:rPr lang="en-US" altLang="ko-KR" dirty="0" err="1">
                <a:latin typeface="Noto Sans CJK KR Medium" panose="020B0600000000000000" pitchFamily="34" charset="-127"/>
              </a:rPr>
              <a:t>Moble</a:t>
            </a:r>
            <a:r>
              <a:rPr lang="en-US" altLang="ko-KR" dirty="0">
                <a:latin typeface="Noto Sans CJK KR Medium" panose="020B0600000000000000" pitchFamily="34" charset="-127"/>
              </a:rPr>
              <a:t> Education Center  </a:t>
            </a:r>
            <a:endParaRPr lang="en-US" dirty="0">
              <a:latin typeface="Noto Sans CJK KR Medium" panose="020B0600000000000000" pitchFamily="34" charset="-127"/>
            </a:endParaRPr>
          </a:p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64" name="텍스트 개체 틀 63"/>
          <p:cNvSpPr>
            <a:spLocks noGrp="1"/>
          </p:cNvSpPr>
          <p:nvPr>
            <p:ph type="body" sz="quarter" idx="14"/>
          </p:nvPr>
        </p:nvSpPr>
        <p:spPr>
          <a:xfrm>
            <a:off x="1845883" y="749927"/>
            <a:ext cx="3084499" cy="286232"/>
          </a:xfrm>
        </p:spPr>
        <p:txBody>
          <a:bodyPr/>
          <a:lstStyle/>
          <a:p>
            <a:pPr lvl="0">
              <a:defRPr/>
            </a:pPr>
            <a:r>
              <a:t>모블 교육센터 </a:t>
            </a:r>
            <a:r>
              <a:rPr lang="en-US" altLang="ko-KR" dirty="0"/>
              <a:t>- </a:t>
            </a:r>
            <a:r>
              <a:t>개발에 대해 알려조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621326" y="5735225"/>
            <a:ext cx="37032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 성적 입력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122" y="1117139"/>
            <a:ext cx="28857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•</a:t>
            </a:r>
            <a:r>
              <a:rPr lang="ko-KR" altLang="en-US" dirty="0"/>
              <a:t> 조인태 </a:t>
            </a:r>
            <a:r>
              <a:rPr lang="en-US" altLang="ko-KR" dirty="0"/>
              <a:t>– </a:t>
            </a:r>
            <a:r>
              <a:rPr lang="ko-KR" altLang="en-US" dirty="0"/>
              <a:t>학생 성적 입력</a:t>
            </a:r>
            <a:endParaRPr lang="en-US" altLang="ko-KR" sz="2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ea typeface="Noto Sans CJK KR Bold" panose="020B0800000000000000" pitchFamily="34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8870" t="9615" r="53413" b="22436"/>
          <a:stretch>
            <a:fillRect/>
          </a:stretch>
        </p:blipFill>
        <p:spPr bwMode="auto">
          <a:xfrm>
            <a:off x="1652952" y="2045496"/>
            <a:ext cx="3586796" cy="3634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r="13875" b="6820"/>
          <a:stretch>
            <a:fillRect/>
          </a:stretch>
        </p:blipFill>
        <p:spPr bwMode="auto">
          <a:xfrm>
            <a:off x="5539154" y="1907931"/>
            <a:ext cx="4475284" cy="167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213822" y="5738161"/>
            <a:ext cx="429636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 성적 입력 기능 코드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27849" y="3506368"/>
            <a:ext cx="4526205" cy="2244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94904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대각선 방향의 모서리가 둥근 사각형 33"/>
          <p:cNvSpPr/>
          <p:nvPr/>
        </p:nvSpPr>
        <p:spPr>
          <a:xfrm>
            <a:off x="791438" y="1783403"/>
            <a:ext cx="10420033" cy="4372497"/>
          </a:xfrm>
          <a:prstGeom prst="round2DiagRect">
            <a:avLst>
              <a:gd name="adj1" fmla="val 4637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3" name="텍스트 개체 틀 62"/>
          <p:cNvSpPr>
            <a:spLocks noGrp="1"/>
          </p:cNvSpPr>
          <p:nvPr>
            <p:ph type="body" sz="quarter" idx="13"/>
          </p:nvPr>
        </p:nvSpPr>
        <p:spPr>
          <a:xfrm>
            <a:off x="835400" y="351285"/>
            <a:ext cx="3800079" cy="885371"/>
          </a:xfrm>
        </p:spPr>
        <p:txBody>
          <a:bodyPr/>
          <a:lstStyle/>
          <a:p>
            <a:pPr algn="ctr"/>
            <a:r>
              <a:rPr lang="en-US" altLang="ko-KR" dirty="0" err="1">
                <a:latin typeface="Noto Sans CJK KR Medium" panose="020B0600000000000000" pitchFamily="34" charset="-127"/>
              </a:rPr>
              <a:t>Moble</a:t>
            </a:r>
            <a:r>
              <a:rPr lang="en-US" altLang="ko-KR" dirty="0">
                <a:latin typeface="Noto Sans CJK KR Medium" panose="020B0600000000000000" pitchFamily="34" charset="-127"/>
              </a:rPr>
              <a:t> Education Center  </a:t>
            </a:r>
            <a:endParaRPr lang="en-US" dirty="0">
              <a:latin typeface="Noto Sans CJK KR Medium" panose="020B0600000000000000" pitchFamily="34" charset="-127"/>
            </a:endParaRPr>
          </a:p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64" name="텍스트 개체 틀 63"/>
          <p:cNvSpPr>
            <a:spLocks noGrp="1"/>
          </p:cNvSpPr>
          <p:nvPr>
            <p:ph type="body" sz="quarter" idx="14"/>
          </p:nvPr>
        </p:nvSpPr>
        <p:spPr>
          <a:xfrm>
            <a:off x="1845883" y="749927"/>
            <a:ext cx="3084499" cy="286232"/>
          </a:xfrm>
        </p:spPr>
        <p:txBody>
          <a:bodyPr/>
          <a:lstStyle/>
          <a:p>
            <a:pPr lvl="0">
              <a:defRPr/>
            </a:pPr>
            <a:r>
              <a:t>모블 교육센터 </a:t>
            </a:r>
            <a:r>
              <a:rPr lang="en-US" altLang="ko-KR" dirty="0"/>
              <a:t>- </a:t>
            </a:r>
            <a:r>
              <a:t>개발에 대해 알려조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198578" y="5721842"/>
            <a:ext cx="41550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 학생 조회 기능코드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/>
          <a:srcRect l="49399" t="9872" r="13101" b="22692"/>
          <a:stretch>
            <a:fillRect/>
          </a:stretch>
        </p:blipFill>
        <p:spPr bwMode="auto">
          <a:xfrm>
            <a:off x="1688123" y="2061087"/>
            <a:ext cx="3566160" cy="360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1625252" y="5721552"/>
            <a:ext cx="37032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 학생 조회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5178" y="2162542"/>
            <a:ext cx="5043853" cy="3411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1175971" y="1127235"/>
            <a:ext cx="28857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•</a:t>
            </a:r>
            <a:r>
              <a:rPr lang="ko-KR" altLang="en-US" dirty="0"/>
              <a:t> 권 용 </a:t>
            </a:r>
            <a:r>
              <a:rPr lang="en-US" altLang="ko-KR" dirty="0"/>
              <a:t>– </a:t>
            </a:r>
            <a:r>
              <a:rPr lang="ko-KR" altLang="en-US" dirty="0"/>
              <a:t>과목별 학생조회</a:t>
            </a:r>
            <a:endParaRPr lang="en-US" altLang="ko-KR" sz="2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904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대각선 방향의 모서리가 둥근 사각형 33"/>
          <p:cNvSpPr/>
          <p:nvPr/>
        </p:nvSpPr>
        <p:spPr>
          <a:xfrm>
            <a:off x="835400" y="1800988"/>
            <a:ext cx="10420033" cy="4372497"/>
          </a:xfrm>
          <a:prstGeom prst="round2DiagRect">
            <a:avLst>
              <a:gd name="adj1" fmla="val 4637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3" name="텍스트 개체 틀 62"/>
          <p:cNvSpPr>
            <a:spLocks noGrp="1"/>
          </p:cNvSpPr>
          <p:nvPr>
            <p:ph type="body" sz="quarter" idx="13"/>
          </p:nvPr>
        </p:nvSpPr>
        <p:spPr>
          <a:xfrm>
            <a:off x="835400" y="351285"/>
            <a:ext cx="3800079" cy="885371"/>
          </a:xfrm>
        </p:spPr>
        <p:txBody>
          <a:bodyPr/>
          <a:lstStyle/>
          <a:p>
            <a:pPr algn="ctr"/>
            <a:r>
              <a:rPr lang="en-US" altLang="ko-KR" dirty="0" err="1">
                <a:latin typeface="Noto Sans CJK KR Medium" panose="020B0600000000000000" pitchFamily="34" charset="-127"/>
              </a:rPr>
              <a:t>Moble</a:t>
            </a:r>
            <a:r>
              <a:rPr lang="en-US" altLang="ko-KR" dirty="0">
                <a:latin typeface="Noto Sans CJK KR Medium" panose="020B0600000000000000" pitchFamily="34" charset="-127"/>
              </a:rPr>
              <a:t> Education Center  </a:t>
            </a:r>
            <a:endParaRPr lang="en-US" dirty="0">
              <a:latin typeface="Noto Sans CJK KR Medium" panose="020B0600000000000000" pitchFamily="34" charset="-127"/>
            </a:endParaRPr>
          </a:p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64" name="텍스트 개체 틀 63"/>
          <p:cNvSpPr>
            <a:spLocks noGrp="1"/>
          </p:cNvSpPr>
          <p:nvPr>
            <p:ph type="body" sz="quarter" idx="14"/>
          </p:nvPr>
        </p:nvSpPr>
        <p:spPr>
          <a:xfrm>
            <a:off x="1845883" y="749927"/>
            <a:ext cx="3084499" cy="286232"/>
          </a:xfrm>
        </p:spPr>
        <p:txBody>
          <a:bodyPr/>
          <a:lstStyle/>
          <a:p>
            <a:pPr lvl="0">
              <a:defRPr/>
            </a:pPr>
            <a:r>
              <a:t>모블 교육센터 </a:t>
            </a:r>
            <a:r>
              <a:rPr lang="en-US" altLang="ko-KR" dirty="0"/>
              <a:t>- </a:t>
            </a:r>
            <a:r>
              <a:t>개발에 대해 알려조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665282" y="5717640"/>
            <a:ext cx="423385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성적순 내림차순 정렬 코드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5971" y="1127235"/>
            <a:ext cx="28857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•</a:t>
            </a:r>
            <a:r>
              <a:rPr lang="ko-KR" altLang="en-US" dirty="0"/>
              <a:t> 권 용 </a:t>
            </a:r>
            <a:r>
              <a:rPr lang="en-US" altLang="ko-KR" dirty="0"/>
              <a:t>– </a:t>
            </a:r>
            <a:r>
              <a:rPr lang="ko-KR" altLang="en-US" dirty="0"/>
              <a:t>과목별 학생조회</a:t>
            </a:r>
            <a:endParaRPr lang="en-US" altLang="ko-KR" sz="2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ea typeface="Noto Sans CJK KR Bold" panose="020B0800000000000000" pitchFamily="34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1588" y="2540977"/>
            <a:ext cx="4232397" cy="310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 b="2601"/>
          <a:stretch>
            <a:fillRect/>
          </a:stretch>
        </p:blipFill>
        <p:spPr bwMode="auto">
          <a:xfrm>
            <a:off x="6189783" y="2435836"/>
            <a:ext cx="4367579" cy="3129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890822" y="5702988"/>
            <a:ext cx="369524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학생 등수 지정 코드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904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대각선 방향의 모서리가 둥근 사각형 33"/>
          <p:cNvSpPr/>
          <p:nvPr/>
        </p:nvSpPr>
        <p:spPr>
          <a:xfrm>
            <a:off x="835400" y="1800988"/>
            <a:ext cx="10420033" cy="4372497"/>
          </a:xfrm>
          <a:prstGeom prst="round2DiagRect">
            <a:avLst>
              <a:gd name="adj1" fmla="val 4637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3" name="텍스트 개체 틀 62"/>
          <p:cNvSpPr>
            <a:spLocks noGrp="1"/>
          </p:cNvSpPr>
          <p:nvPr>
            <p:ph type="body" sz="quarter" idx="13"/>
          </p:nvPr>
        </p:nvSpPr>
        <p:spPr>
          <a:xfrm>
            <a:off x="835400" y="351285"/>
            <a:ext cx="3800079" cy="885371"/>
          </a:xfrm>
        </p:spPr>
        <p:txBody>
          <a:bodyPr/>
          <a:lstStyle/>
          <a:p>
            <a:pPr algn="ctr"/>
            <a:r>
              <a:rPr lang="en-US" altLang="ko-KR" dirty="0" err="1">
                <a:latin typeface="Noto Sans CJK KR Medium" panose="020B0600000000000000" pitchFamily="34" charset="-127"/>
              </a:rPr>
              <a:t>Moble</a:t>
            </a:r>
            <a:r>
              <a:rPr lang="en-US" altLang="ko-KR" dirty="0">
                <a:latin typeface="Noto Sans CJK KR Medium" panose="020B0600000000000000" pitchFamily="34" charset="-127"/>
              </a:rPr>
              <a:t> Education Center  </a:t>
            </a:r>
            <a:endParaRPr lang="en-US" dirty="0">
              <a:latin typeface="Noto Sans CJK KR Medium" panose="020B0600000000000000" pitchFamily="34" charset="-127"/>
            </a:endParaRPr>
          </a:p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64" name="텍스트 개체 틀 63"/>
          <p:cNvSpPr>
            <a:spLocks noGrp="1"/>
          </p:cNvSpPr>
          <p:nvPr>
            <p:ph type="body" sz="quarter" idx="14"/>
          </p:nvPr>
        </p:nvSpPr>
        <p:spPr>
          <a:xfrm>
            <a:off x="1845883" y="749927"/>
            <a:ext cx="3084499" cy="286232"/>
          </a:xfrm>
        </p:spPr>
        <p:txBody>
          <a:bodyPr/>
          <a:lstStyle/>
          <a:p>
            <a:pPr lvl="0">
              <a:defRPr/>
            </a:pPr>
            <a:r>
              <a:t>모블 교육센터 </a:t>
            </a:r>
            <a:r>
              <a:rPr lang="en-US" altLang="ko-KR" dirty="0"/>
              <a:t>- </a:t>
            </a:r>
            <a:r>
              <a:t>개발에 대해 알려조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665282" y="5717640"/>
            <a:ext cx="339067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불러오기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5971" y="1127235"/>
            <a:ext cx="25971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•</a:t>
            </a:r>
            <a:r>
              <a:rPr lang="ko-KR" altLang="en-US" dirty="0"/>
              <a:t> 김종희 </a:t>
            </a:r>
            <a:r>
              <a:rPr lang="en-US" altLang="ko-KR" dirty="0"/>
              <a:t>– Data </a:t>
            </a:r>
            <a:r>
              <a:rPr lang="ko-KR" altLang="en-US" dirty="0"/>
              <a:t>입출력</a:t>
            </a:r>
            <a:endParaRPr lang="en-US" altLang="ko-KR" sz="2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ea typeface="Noto Sans CJK KR Bold" panose="020B0800000000000000" pitchFamily="34" charset="-127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5787" y="1890347"/>
            <a:ext cx="5294026" cy="374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1739" y="2048608"/>
            <a:ext cx="4150012" cy="351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6565528" y="5720571"/>
            <a:ext cx="339067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불러오기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904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대각선 방향의 모서리가 둥근 사각형 33"/>
          <p:cNvSpPr/>
          <p:nvPr/>
        </p:nvSpPr>
        <p:spPr>
          <a:xfrm>
            <a:off x="835400" y="1800988"/>
            <a:ext cx="10420033" cy="4372497"/>
          </a:xfrm>
          <a:prstGeom prst="round2DiagRect">
            <a:avLst>
              <a:gd name="adj1" fmla="val 4637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3" name="텍스트 개체 틀 62"/>
          <p:cNvSpPr>
            <a:spLocks noGrp="1"/>
          </p:cNvSpPr>
          <p:nvPr>
            <p:ph type="body" sz="quarter" idx="13"/>
          </p:nvPr>
        </p:nvSpPr>
        <p:spPr>
          <a:xfrm>
            <a:off x="835400" y="351285"/>
            <a:ext cx="3800079" cy="885371"/>
          </a:xfrm>
        </p:spPr>
        <p:txBody>
          <a:bodyPr/>
          <a:lstStyle/>
          <a:p>
            <a:pPr algn="ctr"/>
            <a:r>
              <a:rPr lang="en-US" altLang="ko-KR" dirty="0" err="1">
                <a:latin typeface="Noto Sans CJK KR Medium" panose="020B0600000000000000" pitchFamily="34" charset="-127"/>
              </a:rPr>
              <a:t>Moble</a:t>
            </a:r>
            <a:r>
              <a:rPr lang="en-US" altLang="ko-KR" dirty="0">
                <a:latin typeface="Noto Sans CJK KR Medium" panose="020B0600000000000000" pitchFamily="34" charset="-127"/>
              </a:rPr>
              <a:t> Education Center  </a:t>
            </a:r>
            <a:endParaRPr lang="en-US" dirty="0">
              <a:latin typeface="Noto Sans CJK KR Medium" panose="020B0600000000000000" pitchFamily="34" charset="-127"/>
            </a:endParaRPr>
          </a:p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64" name="텍스트 개체 틀 63"/>
          <p:cNvSpPr>
            <a:spLocks noGrp="1"/>
          </p:cNvSpPr>
          <p:nvPr>
            <p:ph type="body" sz="quarter" idx="14"/>
          </p:nvPr>
        </p:nvSpPr>
        <p:spPr>
          <a:xfrm>
            <a:off x="1845883" y="749927"/>
            <a:ext cx="3084499" cy="286232"/>
          </a:xfrm>
        </p:spPr>
        <p:txBody>
          <a:bodyPr/>
          <a:lstStyle/>
          <a:p>
            <a:pPr lvl="0">
              <a:defRPr/>
            </a:pPr>
            <a:r>
              <a:t>모블 교육센터 </a:t>
            </a:r>
            <a:r>
              <a:rPr lang="en-US" altLang="ko-KR" dirty="0"/>
              <a:t>- </a:t>
            </a:r>
            <a:r>
              <a:t>개발에 대해 알려조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 t="44217" r="334" b="216"/>
          <a:stretch>
            <a:fillRect/>
          </a:stretch>
        </p:blipFill>
        <p:spPr bwMode="auto">
          <a:xfrm>
            <a:off x="6128238" y="2350315"/>
            <a:ext cx="4598377" cy="3355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1175971" y="1127235"/>
            <a:ext cx="25971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•</a:t>
            </a:r>
            <a:r>
              <a:rPr lang="ko-KR" altLang="en-US" dirty="0"/>
              <a:t> 김종희 </a:t>
            </a:r>
            <a:r>
              <a:rPr lang="en-US" altLang="ko-KR" dirty="0"/>
              <a:t>– Data </a:t>
            </a:r>
            <a:r>
              <a:rPr lang="ko-KR" altLang="en-US" dirty="0"/>
              <a:t>입출력</a:t>
            </a:r>
            <a:endParaRPr lang="en-US" altLang="ko-KR" sz="2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ea typeface="Noto Sans CJK KR Bold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16974" y="5717640"/>
            <a:ext cx="309411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저장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10650" y="5711779"/>
            <a:ext cx="309411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저장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/>
          <a:srcRect r="12248" b="55691"/>
          <a:stretch>
            <a:fillRect/>
          </a:stretch>
        </p:blipFill>
        <p:spPr bwMode="auto">
          <a:xfrm>
            <a:off x="1139520" y="2136533"/>
            <a:ext cx="4619441" cy="3349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9490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729825" y="1108578"/>
            <a:ext cx="2732351" cy="874644"/>
            <a:chOff x="4441564" y="2438400"/>
            <a:chExt cx="2732351" cy="874644"/>
          </a:xfrm>
        </p:grpSpPr>
        <p:grpSp>
          <p:nvGrpSpPr>
            <p:cNvPr id="11" name="그룹 10"/>
            <p:cNvGrpSpPr/>
            <p:nvPr/>
          </p:nvGrpSpPr>
          <p:grpSpPr>
            <a:xfrm>
              <a:off x="4710273" y="2438400"/>
              <a:ext cx="2194932" cy="0"/>
              <a:chOff x="4572000" y="1789043"/>
              <a:chExt cx="3213600" cy="0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4572000" y="1789043"/>
                <a:ext cx="108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/>
              <p:cNvCxnSpPr/>
              <p:nvPr/>
            </p:nvCxnSpPr>
            <p:spPr>
              <a:xfrm>
                <a:off x="6705600" y="1789043"/>
                <a:ext cx="108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>
                <a:off x="5638800" y="1789043"/>
                <a:ext cx="1080000" cy="0"/>
              </a:xfrm>
              <a:prstGeom prst="line">
                <a:avLst/>
              </a:prstGeom>
              <a:ln w="12700" cap="rnd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/>
            <p:cNvGrpSpPr/>
            <p:nvPr/>
          </p:nvGrpSpPr>
          <p:grpSpPr>
            <a:xfrm>
              <a:off x="4710273" y="3313044"/>
              <a:ext cx="2194932" cy="0"/>
              <a:chOff x="4572000" y="1789043"/>
              <a:chExt cx="3213600" cy="0"/>
            </a:xfrm>
          </p:grpSpPr>
          <p:cxnSp>
            <p:nvCxnSpPr>
              <p:cNvPr id="13" name="직선 연결선 12"/>
              <p:cNvCxnSpPr/>
              <p:nvPr/>
            </p:nvCxnSpPr>
            <p:spPr>
              <a:xfrm>
                <a:off x="4572000" y="1789043"/>
                <a:ext cx="108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6705600" y="1789043"/>
                <a:ext cx="108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5638800" y="1789043"/>
                <a:ext cx="1080000" cy="0"/>
              </a:xfrm>
              <a:prstGeom prst="line">
                <a:avLst/>
              </a:prstGeom>
              <a:ln w="12700" cap="rnd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4441564" y="2552556"/>
              <a:ext cx="27323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CONTENTS</a:t>
              </a:r>
              <a:endParaRPr lang="ko-KR" altLang="en-US" sz="36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827914" y="3098949"/>
            <a:ext cx="2607517" cy="369333"/>
            <a:chOff x="4408263" y="1925556"/>
            <a:chExt cx="2607517" cy="369333"/>
          </a:xfrm>
        </p:grpSpPr>
        <p:sp>
          <p:nvSpPr>
            <p:cNvPr id="27" name="직사각형 26"/>
            <p:cNvSpPr/>
            <p:nvPr/>
          </p:nvSpPr>
          <p:spPr>
            <a:xfrm>
              <a:off x="4499289" y="2228600"/>
              <a:ext cx="238897" cy="4941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051781" y="1925556"/>
              <a:ext cx="196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팀 프로젝트 소개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408263" y="1925557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ea typeface="Noto Sans CJK KR Medium" panose="020B0600000000000000"/>
                </a:rPr>
                <a:t>01</a:t>
              </a:r>
              <a:endParaRPr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810330" y="4387935"/>
            <a:ext cx="1847064" cy="369333"/>
            <a:chOff x="4408263" y="1925556"/>
            <a:chExt cx="1847064" cy="369333"/>
          </a:xfrm>
        </p:grpSpPr>
        <p:sp>
          <p:nvSpPr>
            <p:cNvPr id="44" name="직사각형 43"/>
            <p:cNvSpPr/>
            <p:nvPr/>
          </p:nvSpPr>
          <p:spPr>
            <a:xfrm>
              <a:off x="4499289" y="2228600"/>
              <a:ext cx="238897" cy="4941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990237" y="1925556"/>
              <a:ext cx="126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ea typeface="Noto Sans CJK KR Medium" panose="020B0600000000000000"/>
                </a:rPr>
                <a:t>UI </a:t>
              </a:r>
              <a:r>
                <a:rPr lang="ko-KR" altLang="en-US" dirty="0">
                  <a:ea typeface="Noto Sans CJK KR Medium" panose="020B0600000000000000"/>
                </a:rPr>
                <a:t>및 코드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408263" y="1925557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ea typeface="Noto Sans CJK KR Medium" panose="020B0600000000000000"/>
                </a:rPr>
                <a:t>02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8037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/>
          <p:cNvGrpSpPr/>
          <p:nvPr/>
        </p:nvGrpSpPr>
        <p:grpSpPr>
          <a:xfrm>
            <a:off x="3743484" y="2991678"/>
            <a:ext cx="4705033" cy="874644"/>
            <a:chOff x="4710273" y="2438400"/>
            <a:chExt cx="2194932" cy="874644"/>
          </a:xfrm>
        </p:grpSpPr>
        <p:grpSp>
          <p:nvGrpSpPr>
            <p:cNvPr id="64" name="그룹 63"/>
            <p:cNvGrpSpPr/>
            <p:nvPr/>
          </p:nvGrpSpPr>
          <p:grpSpPr>
            <a:xfrm>
              <a:off x="4710273" y="2438400"/>
              <a:ext cx="2194932" cy="0"/>
              <a:chOff x="4572000" y="1789043"/>
              <a:chExt cx="3213600" cy="0"/>
            </a:xfrm>
          </p:grpSpPr>
          <p:cxnSp>
            <p:nvCxnSpPr>
              <p:cNvPr id="70" name="직선 연결선 69"/>
              <p:cNvCxnSpPr/>
              <p:nvPr/>
            </p:nvCxnSpPr>
            <p:spPr>
              <a:xfrm>
                <a:off x="4572000" y="1789043"/>
                <a:ext cx="1080000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6705600" y="1789043"/>
                <a:ext cx="1080000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5638800" y="1789043"/>
                <a:ext cx="1080000" cy="0"/>
              </a:xfrm>
              <a:prstGeom prst="line">
                <a:avLst/>
              </a:prstGeom>
              <a:ln w="12700" cap="rnd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/>
            <p:cNvGrpSpPr/>
            <p:nvPr/>
          </p:nvGrpSpPr>
          <p:grpSpPr>
            <a:xfrm>
              <a:off x="4710273" y="3313044"/>
              <a:ext cx="2194932" cy="0"/>
              <a:chOff x="4572000" y="1789043"/>
              <a:chExt cx="3213600" cy="0"/>
            </a:xfrm>
          </p:grpSpPr>
          <p:cxnSp>
            <p:nvCxnSpPr>
              <p:cNvPr id="67" name="직선 연결선 66"/>
              <p:cNvCxnSpPr/>
              <p:nvPr/>
            </p:nvCxnSpPr>
            <p:spPr>
              <a:xfrm>
                <a:off x="4572000" y="1789043"/>
                <a:ext cx="1080000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6705600" y="1789043"/>
                <a:ext cx="1080000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5638800" y="1789043"/>
                <a:ext cx="1080000" cy="0"/>
              </a:xfrm>
              <a:prstGeom prst="line">
                <a:avLst/>
              </a:prstGeom>
              <a:ln w="12700" cap="rnd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/>
            <p:cNvSpPr txBox="1"/>
            <p:nvPr/>
          </p:nvSpPr>
          <p:spPr>
            <a:xfrm>
              <a:off x="5408646" y="2644889"/>
              <a:ext cx="8040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0500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815898" y="2991678"/>
            <a:ext cx="2477790" cy="874644"/>
            <a:chOff x="4812472" y="452218"/>
            <a:chExt cx="2477790" cy="874644"/>
          </a:xfrm>
        </p:grpSpPr>
        <p:grpSp>
          <p:nvGrpSpPr>
            <p:cNvPr id="17" name="그룹 16"/>
            <p:cNvGrpSpPr/>
            <p:nvPr/>
          </p:nvGrpSpPr>
          <p:grpSpPr>
            <a:xfrm>
              <a:off x="4903493" y="452218"/>
              <a:ext cx="2386769" cy="874644"/>
              <a:chOff x="4615231" y="2438400"/>
              <a:chExt cx="2386769" cy="874644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4615231" y="2438400"/>
                <a:ext cx="2386769" cy="0"/>
                <a:chOff x="4432850" y="1789043"/>
                <a:chExt cx="3494469" cy="0"/>
              </a:xfrm>
            </p:grpSpPr>
            <p:cxnSp>
              <p:nvCxnSpPr>
                <p:cNvPr id="5" name="직선 연결선 4"/>
                <p:cNvCxnSpPr/>
                <p:nvPr/>
              </p:nvCxnSpPr>
              <p:spPr>
                <a:xfrm>
                  <a:off x="4432850" y="1789043"/>
                  <a:ext cx="1219150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직선 연결선 5"/>
                <p:cNvCxnSpPr/>
                <p:nvPr/>
              </p:nvCxnSpPr>
              <p:spPr>
                <a:xfrm>
                  <a:off x="6705601" y="1789043"/>
                  <a:ext cx="1221718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연결선 6"/>
                <p:cNvCxnSpPr/>
                <p:nvPr/>
              </p:nvCxnSpPr>
              <p:spPr>
                <a:xfrm>
                  <a:off x="5638800" y="1789043"/>
                  <a:ext cx="1080000" cy="0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/>
              <p:cNvGrpSpPr/>
              <p:nvPr/>
            </p:nvGrpSpPr>
            <p:grpSpPr>
              <a:xfrm>
                <a:off x="4615231" y="3313044"/>
                <a:ext cx="2386769" cy="0"/>
                <a:chOff x="4432849" y="1789043"/>
                <a:chExt cx="3494468" cy="0"/>
              </a:xfrm>
            </p:grpSpPr>
            <p:cxnSp>
              <p:nvCxnSpPr>
                <p:cNvPr id="13" name="직선 연결선 12"/>
                <p:cNvCxnSpPr/>
                <p:nvPr/>
              </p:nvCxnSpPr>
              <p:spPr>
                <a:xfrm>
                  <a:off x="4432849" y="1789043"/>
                  <a:ext cx="1219152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/>
                <p:cNvCxnSpPr/>
                <p:nvPr/>
              </p:nvCxnSpPr>
              <p:spPr>
                <a:xfrm>
                  <a:off x="6705599" y="1789043"/>
                  <a:ext cx="1221718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/>
                <p:cNvCxnSpPr/>
                <p:nvPr/>
              </p:nvCxnSpPr>
              <p:spPr>
                <a:xfrm>
                  <a:off x="5638800" y="1789043"/>
                  <a:ext cx="1080000" cy="0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" name="그룹 3"/>
            <p:cNvGrpSpPr/>
            <p:nvPr/>
          </p:nvGrpSpPr>
          <p:grpSpPr>
            <a:xfrm>
              <a:off x="4812472" y="704874"/>
              <a:ext cx="2419141" cy="369333"/>
              <a:chOff x="4923652" y="1925556"/>
              <a:chExt cx="2419141" cy="369333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5014674" y="2228600"/>
                <a:ext cx="238897" cy="49416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5051781" y="1925556"/>
                <a:ext cx="2291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ea typeface="Noto Sans CJK KR Medium" panose="020B0600000000000000"/>
                  </a:rPr>
                  <a:t>    팀 프로젝트 소개</a:t>
                </a:r>
                <a:endParaRPr lang="ko-KR" alt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923652" y="1925557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ea typeface="Noto Sans CJK KR Medium" panose="020B0600000000000000"/>
                  </a:rPr>
                  <a:t>01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3890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대각선 방향의 모서리가 둥근 사각형 23"/>
          <p:cNvSpPr/>
          <p:nvPr/>
        </p:nvSpPr>
        <p:spPr>
          <a:xfrm>
            <a:off x="6189100" y="1803400"/>
            <a:ext cx="5224653" cy="4372497"/>
          </a:xfrm>
          <a:prstGeom prst="round2DiagRect">
            <a:avLst>
              <a:gd name="adj1" fmla="val 4637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4" name="대각선 방향의 모서리가 둥근 사각형 33"/>
          <p:cNvSpPr/>
          <p:nvPr/>
        </p:nvSpPr>
        <p:spPr>
          <a:xfrm>
            <a:off x="835400" y="1803400"/>
            <a:ext cx="4956286" cy="4372497"/>
          </a:xfrm>
          <a:prstGeom prst="round2DiagRect">
            <a:avLst>
              <a:gd name="adj1" fmla="val 4637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3" name="텍스트 개체 틀 62"/>
          <p:cNvSpPr>
            <a:spLocks noGrp="1"/>
          </p:cNvSpPr>
          <p:nvPr>
            <p:ph type="body" sz="quarter" idx="13"/>
          </p:nvPr>
        </p:nvSpPr>
        <p:spPr>
          <a:xfrm>
            <a:off x="835400" y="351285"/>
            <a:ext cx="3800079" cy="885371"/>
          </a:xfrm>
        </p:spPr>
        <p:txBody>
          <a:bodyPr/>
          <a:lstStyle/>
          <a:p>
            <a:pPr algn="ctr"/>
            <a:r>
              <a:rPr lang="en-US" altLang="ko-KR" dirty="0" err="1">
                <a:latin typeface="Noto Sans CJK KR Medium" panose="020B0600000000000000" pitchFamily="34" charset="-127"/>
              </a:rPr>
              <a:t>Moble</a:t>
            </a:r>
            <a:r>
              <a:rPr lang="en-US" altLang="ko-KR" dirty="0">
                <a:latin typeface="Noto Sans CJK KR Medium" panose="020B0600000000000000" pitchFamily="34" charset="-127"/>
              </a:rPr>
              <a:t> Education Center  </a:t>
            </a:r>
            <a:endParaRPr lang="ko-KR" altLang="en-US" dirty="0">
              <a:latin typeface="Noto Sans CJK KR Medium" panose="020B0600000000000000" pitchFamily="34" charset="-127"/>
            </a:endParaRPr>
          </a:p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64" name="텍스트 개체 틀 63"/>
          <p:cNvSpPr>
            <a:spLocks noGrp="1"/>
          </p:cNvSpPr>
          <p:nvPr>
            <p:ph type="body" sz="quarter" idx="14"/>
          </p:nvPr>
        </p:nvSpPr>
        <p:spPr>
          <a:xfrm>
            <a:off x="1872241" y="732343"/>
            <a:ext cx="3147015" cy="286232"/>
          </a:xfrm>
        </p:spPr>
        <p:txBody>
          <a:bodyPr/>
          <a:lstStyle/>
          <a:p>
            <a:r>
              <a:rPr altLang="en-US"/>
              <a:t>모블 교육센터 </a:t>
            </a:r>
            <a:r>
              <a:rPr lang="en-US" altLang="en-US" dirty="0"/>
              <a:t>- </a:t>
            </a:r>
            <a:r>
              <a:rPr altLang="en-US"/>
              <a:t>개발에 대해 알려조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79619" y="3703730"/>
            <a:ext cx="3727314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-&gt;</a:t>
            </a:r>
            <a:r>
              <a: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자바 스윙 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 </a:t>
            </a:r>
            <a:r>
              <a: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구성</a:t>
            </a:r>
            <a:endParaRPr lang="en-US" altLang="ko-KR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-&gt; 2</a:t>
            </a:r>
            <a:r>
              <a: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 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r>
              <a: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개조 조별 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 </a:t>
            </a:r>
            <a:r>
              <a: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및 기능 구현</a:t>
            </a:r>
            <a:endParaRPr lang="en-US" altLang="ko-KR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-&gt; </a:t>
            </a:r>
            <a:r>
              <a: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회원가입 기능 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4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김건중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이강은</a:t>
            </a:r>
            <a:endParaRPr lang="en-US" altLang="ko-KR" sz="14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4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-&gt; </a:t>
            </a:r>
            <a:r>
              <a: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학생 기능 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이경현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한수정</a:t>
            </a:r>
            <a:endParaRPr lang="en-US" altLang="ko-KR" sz="14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4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-&gt; </a:t>
            </a:r>
            <a:r>
              <a: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 기능 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조인태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권 용</a:t>
            </a:r>
            <a:endParaRPr lang="en-US" altLang="ko-KR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400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-&gt; </a:t>
            </a:r>
            <a:r>
              <a: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파일 입출력 기능 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김종희</a:t>
            </a:r>
            <a:endParaRPr lang="en-US" altLang="ko-KR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0673" y="3237949"/>
            <a:ext cx="255550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•</a:t>
            </a:r>
            <a:r>
              <a:rPr lang="ko-KR" altLang="en-US" b="1" dirty="0"/>
              <a:t> </a:t>
            </a:r>
            <a:r>
              <a:rPr lang="ko-KR" altLang="en-US" sz="2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ea typeface="Noto Sans CJK KR Bold" panose="020B0800000000000000" pitchFamily="34" charset="-127"/>
              </a:rPr>
              <a:t>프로젝트 진행 순서</a:t>
            </a:r>
            <a:endParaRPr lang="en-US" altLang="ko-KR" sz="20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ea typeface="Noto Sans CJK KR Bold" panose="020B08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0337" y="1961031"/>
            <a:ext cx="322876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•</a:t>
            </a:r>
            <a:r>
              <a:rPr lang="ko-KR" altLang="en-US" b="1" dirty="0"/>
              <a:t> </a:t>
            </a:r>
            <a:r>
              <a:rPr lang="ko-KR" altLang="en-US" sz="2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ea typeface="Noto Sans CJK KR Bold" panose="020B0800000000000000" pitchFamily="34" charset="-127"/>
              </a:rPr>
              <a:t>개발에 대해 </a:t>
            </a:r>
            <a:r>
              <a:rPr lang="ko-KR" altLang="en-US" sz="2000" b="1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ea typeface="Noto Sans CJK KR Bold" panose="020B0800000000000000" pitchFamily="34" charset="-127"/>
              </a:rPr>
              <a:t>알려조</a:t>
            </a:r>
            <a:r>
              <a:rPr lang="ko-KR" altLang="en-US" sz="2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ea typeface="Noto Sans CJK KR Bold" panose="020B0800000000000000" pitchFamily="34" charset="-127"/>
              </a:rPr>
              <a:t> </a:t>
            </a:r>
            <a:r>
              <a:rPr lang="en-US" altLang="ko-KR" sz="2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ea typeface="Noto Sans CJK KR Bold" panose="020B0800000000000000" pitchFamily="34" charset="-127"/>
              </a:rPr>
              <a:t>(2</a:t>
            </a:r>
            <a:r>
              <a:rPr lang="ko-KR" altLang="en-US" sz="2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ea typeface="Noto Sans CJK KR Bold" panose="020B0800000000000000" pitchFamily="34" charset="-127"/>
              </a:rPr>
              <a:t>조</a:t>
            </a:r>
            <a:r>
              <a:rPr lang="en-US" altLang="ko-KR" sz="2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ea typeface="Noto Sans CJK KR Bold" panose="020B0800000000000000" pitchFamily="34" charset="-127"/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337" y="2399933"/>
            <a:ext cx="4237057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-&gt;  </a:t>
            </a:r>
            <a:r>
              <a: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팀장 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4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김건중</a:t>
            </a:r>
            <a:endParaRPr lang="en-US" altLang="ko-KR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</a:t>
            </a:r>
            <a:r>
              <a: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팀원 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 </a:t>
            </a:r>
            <a:r>
              <a: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조인태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권용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김종희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이경현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한수정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이강은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8" name="그림 17" descr="moble_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601" y="2190929"/>
            <a:ext cx="2512548" cy="925017"/>
          </a:xfrm>
          <a:prstGeom prst="rect">
            <a:avLst/>
          </a:prstGeom>
        </p:spPr>
      </p:pic>
      <p:pic>
        <p:nvPicPr>
          <p:cNvPr id="25" name="그림 24" descr="jav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81" y="3428664"/>
            <a:ext cx="3764387" cy="23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6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892806" y="2991678"/>
            <a:ext cx="2256301" cy="874644"/>
            <a:chOff x="4937166" y="452218"/>
            <a:chExt cx="2256301" cy="874644"/>
          </a:xfrm>
        </p:grpSpPr>
        <p:grpSp>
          <p:nvGrpSpPr>
            <p:cNvPr id="17" name="그룹 16"/>
            <p:cNvGrpSpPr/>
            <p:nvPr/>
          </p:nvGrpSpPr>
          <p:grpSpPr>
            <a:xfrm>
              <a:off x="4998535" y="452218"/>
              <a:ext cx="2194932" cy="874644"/>
              <a:chOff x="4710273" y="2438400"/>
              <a:chExt cx="2194932" cy="874644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4710273" y="2438400"/>
                <a:ext cx="2194932" cy="0"/>
                <a:chOff x="4572000" y="1789043"/>
                <a:chExt cx="3213600" cy="0"/>
              </a:xfrm>
            </p:grpSpPr>
            <p:cxnSp>
              <p:nvCxnSpPr>
                <p:cNvPr id="5" name="직선 연결선 4"/>
                <p:cNvCxnSpPr/>
                <p:nvPr/>
              </p:nvCxnSpPr>
              <p:spPr>
                <a:xfrm>
                  <a:off x="4572000" y="1789043"/>
                  <a:ext cx="1080000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직선 연결선 5"/>
                <p:cNvCxnSpPr/>
                <p:nvPr/>
              </p:nvCxnSpPr>
              <p:spPr>
                <a:xfrm>
                  <a:off x="6705600" y="1789043"/>
                  <a:ext cx="1080000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연결선 6"/>
                <p:cNvCxnSpPr/>
                <p:nvPr/>
              </p:nvCxnSpPr>
              <p:spPr>
                <a:xfrm>
                  <a:off x="5638800" y="1789043"/>
                  <a:ext cx="1080000" cy="0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/>
              <p:cNvGrpSpPr/>
              <p:nvPr/>
            </p:nvGrpSpPr>
            <p:grpSpPr>
              <a:xfrm>
                <a:off x="4710273" y="3313044"/>
                <a:ext cx="2194932" cy="0"/>
                <a:chOff x="4572000" y="1789043"/>
                <a:chExt cx="3213600" cy="0"/>
              </a:xfrm>
            </p:grpSpPr>
            <p:cxnSp>
              <p:nvCxnSpPr>
                <p:cNvPr id="13" name="직선 연결선 12"/>
                <p:cNvCxnSpPr/>
                <p:nvPr/>
              </p:nvCxnSpPr>
              <p:spPr>
                <a:xfrm>
                  <a:off x="4572000" y="1789043"/>
                  <a:ext cx="1080000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/>
                <p:cNvCxnSpPr/>
                <p:nvPr/>
              </p:nvCxnSpPr>
              <p:spPr>
                <a:xfrm>
                  <a:off x="6705600" y="1789043"/>
                  <a:ext cx="1080000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/>
                <p:cNvCxnSpPr/>
                <p:nvPr/>
              </p:nvCxnSpPr>
              <p:spPr>
                <a:xfrm>
                  <a:off x="5638800" y="1789043"/>
                  <a:ext cx="1080000" cy="0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" name="그룹 3"/>
            <p:cNvGrpSpPr/>
            <p:nvPr/>
          </p:nvGrpSpPr>
          <p:grpSpPr>
            <a:xfrm>
              <a:off x="4937166" y="704875"/>
              <a:ext cx="2011265" cy="385957"/>
              <a:chOff x="5048346" y="1925557"/>
              <a:chExt cx="2011265" cy="385957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5139364" y="2228600"/>
                <a:ext cx="238897" cy="49416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5549261" y="1942182"/>
                <a:ext cx="15103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ea typeface="Noto Sans CJK KR Medium" panose="020B0600000000000000"/>
                  </a:rPr>
                  <a:t>   </a:t>
                </a:r>
                <a:r>
                  <a:rPr lang="en-US" altLang="ko-KR" dirty="0">
                    <a:ea typeface="Noto Sans CJK KR Medium" panose="020B0600000000000000"/>
                  </a:rPr>
                  <a:t>UI </a:t>
                </a:r>
                <a:r>
                  <a:rPr lang="ko-KR" altLang="en-US" dirty="0">
                    <a:ea typeface="Noto Sans CJK KR Medium" panose="020B0600000000000000"/>
                  </a:rPr>
                  <a:t>및 코드</a:t>
                </a:r>
                <a:endParaRPr lang="ko-KR" alt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048346" y="1925557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ea typeface="Noto Sans CJK KR Medium" panose="020B0600000000000000"/>
                  </a:rPr>
                  <a:t>02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8465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대각선 방향의 모서리가 둥근 사각형 33"/>
          <p:cNvSpPr/>
          <p:nvPr/>
        </p:nvSpPr>
        <p:spPr>
          <a:xfrm>
            <a:off x="844192" y="1774611"/>
            <a:ext cx="10420033" cy="4372497"/>
          </a:xfrm>
          <a:prstGeom prst="round2DiagRect">
            <a:avLst>
              <a:gd name="adj1" fmla="val 4637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3" name="텍스트 개체 틀 62"/>
          <p:cNvSpPr>
            <a:spLocks noGrp="1"/>
          </p:cNvSpPr>
          <p:nvPr>
            <p:ph type="body" sz="quarter" idx="13"/>
          </p:nvPr>
        </p:nvSpPr>
        <p:spPr>
          <a:xfrm>
            <a:off x="835400" y="351285"/>
            <a:ext cx="3800079" cy="885371"/>
          </a:xfrm>
        </p:spPr>
        <p:txBody>
          <a:bodyPr/>
          <a:lstStyle/>
          <a:p>
            <a:pPr algn="ctr"/>
            <a:r>
              <a:rPr lang="en-US" altLang="ko-KR" dirty="0" err="1">
                <a:latin typeface="Noto Sans CJK KR Medium" panose="020B0600000000000000" pitchFamily="34" charset="-127"/>
              </a:rPr>
              <a:t>Moble</a:t>
            </a:r>
            <a:r>
              <a:rPr lang="en-US" altLang="ko-KR" dirty="0">
                <a:latin typeface="Noto Sans CJK KR Medium" panose="020B0600000000000000" pitchFamily="34" charset="-127"/>
              </a:rPr>
              <a:t> Education Center  </a:t>
            </a:r>
            <a:endParaRPr>
              <a:latin typeface="Noto Sans CJK KR Medium" panose="020B0600000000000000" pitchFamily="34" charset="-127"/>
            </a:endParaRPr>
          </a:p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64" name="텍스트 개체 틀 63"/>
          <p:cNvSpPr>
            <a:spLocks noGrp="1"/>
          </p:cNvSpPr>
          <p:nvPr>
            <p:ph type="body" sz="quarter" idx="14"/>
          </p:nvPr>
        </p:nvSpPr>
        <p:spPr>
          <a:xfrm>
            <a:off x="1872241" y="749927"/>
            <a:ext cx="3084499" cy="286232"/>
          </a:xfrm>
        </p:spPr>
        <p:txBody>
          <a:bodyPr/>
          <a:lstStyle/>
          <a:p>
            <a:r>
              <a:t>모블 교육센터 </a:t>
            </a:r>
            <a:r>
              <a:rPr lang="en-US" altLang="ko-KR" dirty="0"/>
              <a:t>- </a:t>
            </a:r>
            <a:r>
              <a:t>개발에 대해 알려조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000122" y="1117139"/>
            <a:ext cx="25731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ko-KR" altLang="en-US" dirty="0" err="1"/>
              <a:t>김건중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로그인 화면</a:t>
            </a:r>
            <a:endParaRPr lang="en-US" altLang="ko-KR" sz="2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ea typeface="Noto Sans CJK KR Bold" panose="020B0800000000000000" pitchFamily="34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149441" y="5752812"/>
            <a:ext cx="33441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 화면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21346" t="15641" r="21466" b="22564"/>
          <a:stretch>
            <a:fillRect/>
          </a:stretch>
        </p:blipFill>
        <p:spPr bwMode="auto">
          <a:xfrm>
            <a:off x="1186961" y="2083777"/>
            <a:ext cx="5077339" cy="3534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69308" y="2110153"/>
            <a:ext cx="4630824" cy="359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155194" y="5729368"/>
            <a:ext cx="393729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 화면 기능 코드 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35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대각선 방향의 모서리가 둥근 사각형 33"/>
          <p:cNvSpPr/>
          <p:nvPr/>
        </p:nvSpPr>
        <p:spPr>
          <a:xfrm>
            <a:off x="835400" y="1800988"/>
            <a:ext cx="10420033" cy="4372497"/>
          </a:xfrm>
          <a:prstGeom prst="round2DiagRect">
            <a:avLst>
              <a:gd name="adj1" fmla="val 4637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3" name="텍스트 개체 틀 62"/>
          <p:cNvSpPr>
            <a:spLocks noGrp="1"/>
          </p:cNvSpPr>
          <p:nvPr>
            <p:ph type="body" sz="quarter" idx="13"/>
          </p:nvPr>
        </p:nvSpPr>
        <p:spPr>
          <a:xfrm>
            <a:off x="835400" y="351285"/>
            <a:ext cx="3800079" cy="885371"/>
          </a:xfrm>
        </p:spPr>
        <p:txBody>
          <a:bodyPr/>
          <a:lstStyle/>
          <a:p>
            <a:pPr algn="ctr"/>
            <a:r>
              <a:rPr lang="en-US" altLang="ko-KR" dirty="0" err="1">
                <a:latin typeface="Noto Sans CJK KR Medium" panose="020B0600000000000000" pitchFamily="34" charset="-127"/>
              </a:rPr>
              <a:t>Moble</a:t>
            </a:r>
            <a:r>
              <a:rPr lang="en-US" altLang="ko-KR" dirty="0">
                <a:latin typeface="Noto Sans CJK KR Medium" panose="020B0600000000000000" pitchFamily="34" charset="-127"/>
              </a:rPr>
              <a:t> Education Center  </a:t>
            </a:r>
            <a:endParaRPr lang="en-US" dirty="0">
              <a:latin typeface="Noto Sans CJK KR Medium" panose="020B0600000000000000" pitchFamily="34" charset="-127"/>
            </a:endParaRPr>
          </a:p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64" name="텍스트 개체 틀 63"/>
          <p:cNvSpPr>
            <a:spLocks noGrp="1"/>
          </p:cNvSpPr>
          <p:nvPr>
            <p:ph type="body" sz="quarter" idx="14"/>
          </p:nvPr>
        </p:nvSpPr>
        <p:spPr>
          <a:xfrm>
            <a:off x="1845883" y="749927"/>
            <a:ext cx="3084499" cy="286232"/>
          </a:xfrm>
        </p:spPr>
        <p:txBody>
          <a:bodyPr/>
          <a:lstStyle/>
          <a:p>
            <a:pPr lvl="0">
              <a:defRPr/>
            </a:pPr>
            <a:r>
              <a:t>모블 교육센터 </a:t>
            </a:r>
            <a:r>
              <a:rPr lang="en-US" altLang="ko-KR" dirty="0"/>
              <a:t>- </a:t>
            </a:r>
            <a:r>
              <a:t>개발에 대해 알려조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351812" y="5668751"/>
            <a:ext cx="388580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ID, PW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찾기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UI)</a:t>
            </a:r>
            <a:endParaRPr lang="ko-KR" altLang="en-US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0122" y="1117139"/>
            <a:ext cx="44229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ko-KR" altLang="en-US" dirty="0" err="1"/>
              <a:t>김건중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학생 </a:t>
            </a:r>
            <a:r>
              <a:rPr lang="en-US" altLang="ko-KR" dirty="0"/>
              <a:t>ID </a:t>
            </a:r>
            <a:r>
              <a:rPr lang="ko-KR" altLang="en-US" dirty="0"/>
              <a:t>찾기 </a:t>
            </a:r>
            <a:r>
              <a:rPr lang="en-US" altLang="ko-KR" dirty="0"/>
              <a:t>&amp; </a:t>
            </a:r>
            <a:r>
              <a:rPr lang="ko-KR" altLang="en-US" dirty="0"/>
              <a:t>학생 </a:t>
            </a:r>
            <a:r>
              <a:rPr lang="en-US" altLang="ko-KR" dirty="0"/>
              <a:t>PW </a:t>
            </a:r>
            <a:r>
              <a:rPr lang="ko-KR" altLang="en-US" dirty="0"/>
              <a:t>찾기</a:t>
            </a:r>
            <a:endParaRPr lang="en-US" altLang="ko-KR" sz="2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ea typeface="Noto Sans CJK KR Bold" panose="020B0800000000000000" pitchFamily="34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4952" t="36584" r="51466" b="26667"/>
          <a:stretch>
            <a:fillRect/>
          </a:stretch>
        </p:blipFill>
        <p:spPr bwMode="auto">
          <a:xfrm>
            <a:off x="1292465" y="2066192"/>
            <a:ext cx="3947750" cy="3427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91142" y="2145322"/>
            <a:ext cx="4951628" cy="3437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252072" y="5662892"/>
            <a:ext cx="447891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ID, PW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찾기 기능 코드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94904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대각선 방향의 모서리가 둥근 사각형 33"/>
          <p:cNvSpPr/>
          <p:nvPr/>
        </p:nvSpPr>
        <p:spPr>
          <a:xfrm>
            <a:off x="835400" y="1800988"/>
            <a:ext cx="10420033" cy="4372497"/>
          </a:xfrm>
          <a:prstGeom prst="round2DiagRect">
            <a:avLst>
              <a:gd name="adj1" fmla="val 4637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3" name="텍스트 개체 틀 62"/>
          <p:cNvSpPr>
            <a:spLocks noGrp="1"/>
          </p:cNvSpPr>
          <p:nvPr>
            <p:ph type="body" sz="quarter" idx="13"/>
          </p:nvPr>
        </p:nvSpPr>
        <p:spPr>
          <a:xfrm>
            <a:off x="835400" y="351285"/>
            <a:ext cx="3800079" cy="885371"/>
          </a:xfrm>
        </p:spPr>
        <p:txBody>
          <a:bodyPr/>
          <a:lstStyle/>
          <a:p>
            <a:pPr algn="ctr"/>
            <a:r>
              <a:rPr lang="en-US" altLang="ko-KR" dirty="0" err="1">
                <a:latin typeface="Noto Sans CJK KR Medium" panose="020B0600000000000000" pitchFamily="34" charset="-127"/>
              </a:rPr>
              <a:t>Moble</a:t>
            </a:r>
            <a:r>
              <a:rPr lang="en-US" altLang="ko-KR" dirty="0">
                <a:latin typeface="Noto Sans CJK KR Medium" panose="020B0600000000000000" pitchFamily="34" charset="-127"/>
              </a:rPr>
              <a:t> Education Center  </a:t>
            </a:r>
            <a:endParaRPr>
              <a:latin typeface="Noto Sans CJK KR Medium" panose="020B0600000000000000" pitchFamily="34" charset="-127"/>
            </a:endParaRPr>
          </a:p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64" name="텍스트 개체 틀 63"/>
          <p:cNvSpPr>
            <a:spLocks noGrp="1"/>
          </p:cNvSpPr>
          <p:nvPr>
            <p:ph type="body" sz="quarter" idx="14"/>
          </p:nvPr>
        </p:nvSpPr>
        <p:spPr>
          <a:xfrm>
            <a:off x="1872241" y="749927"/>
            <a:ext cx="3084499" cy="286232"/>
          </a:xfrm>
        </p:spPr>
        <p:txBody>
          <a:bodyPr/>
          <a:lstStyle/>
          <a:p>
            <a:r>
              <a:t>모블 교육센터 </a:t>
            </a:r>
            <a:r>
              <a:rPr lang="en-US" altLang="ko-KR" dirty="0"/>
              <a:t>- </a:t>
            </a:r>
            <a:r>
              <a:t>개발에 대해 알려조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000122" y="1117139"/>
            <a:ext cx="263084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ko-KR" altLang="en-US" dirty="0" err="1"/>
              <a:t>이강은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회원 가입 창</a:t>
            </a:r>
            <a:endParaRPr lang="en-US" altLang="ko-KR" sz="2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ea typeface="Noto Sans CJK KR Bold" panose="020B0800000000000000" pitchFamily="34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656941" y="5702896"/>
            <a:ext cx="346120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회원가입 화면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1443" t="13462" r="30913" b="18718"/>
          <a:stretch>
            <a:fillRect/>
          </a:stretch>
        </p:blipFill>
        <p:spPr bwMode="auto">
          <a:xfrm>
            <a:off x="1591406" y="2045408"/>
            <a:ext cx="3516925" cy="356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01104" y="2013438"/>
            <a:ext cx="4563720" cy="359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539612" y="5670658"/>
            <a:ext cx="405431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회원가입 화면 기능 코드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35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대각선 방향의 모서리가 둥근 사각형 33"/>
          <p:cNvSpPr/>
          <p:nvPr/>
        </p:nvSpPr>
        <p:spPr>
          <a:xfrm>
            <a:off x="835400" y="1800988"/>
            <a:ext cx="10420033" cy="4372497"/>
          </a:xfrm>
          <a:prstGeom prst="round2DiagRect">
            <a:avLst>
              <a:gd name="adj1" fmla="val 4637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3" name="텍스트 개체 틀 62"/>
          <p:cNvSpPr>
            <a:spLocks noGrp="1"/>
          </p:cNvSpPr>
          <p:nvPr>
            <p:ph type="body" sz="quarter" idx="13"/>
          </p:nvPr>
        </p:nvSpPr>
        <p:spPr>
          <a:xfrm>
            <a:off x="835400" y="351285"/>
            <a:ext cx="3800079" cy="885371"/>
          </a:xfrm>
        </p:spPr>
        <p:txBody>
          <a:bodyPr/>
          <a:lstStyle/>
          <a:p>
            <a:pPr algn="ctr"/>
            <a:r>
              <a:rPr lang="en-US" altLang="ko-KR" dirty="0" err="1">
                <a:latin typeface="Noto Sans CJK KR Medium" panose="020B0600000000000000" pitchFamily="34" charset="-127"/>
              </a:rPr>
              <a:t>Moble</a:t>
            </a:r>
            <a:r>
              <a:rPr lang="en-US" altLang="ko-KR" dirty="0">
                <a:latin typeface="Noto Sans CJK KR Medium" panose="020B0600000000000000" pitchFamily="34" charset="-127"/>
              </a:rPr>
              <a:t> Education Center  </a:t>
            </a:r>
            <a:endParaRPr lang="en-US" dirty="0">
              <a:latin typeface="Noto Sans CJK KR Medium" panose="020B0600000000000000" pitchFamily="34" charset="-127"/>
            </a:endParaRPr>
          </a:p>
          <a:p>
            <a:pPr algn="ctr"/>
            <a:endParaRPr lang="ko-KR" altLang="en-US" dirty="0">
              <a:latin typeface="Noto Sans CJK KR Medium" panose="020B0600000000000000" pitchFamily="34" charset="-127"/>
            </a:endParaRPr>
          </a:p>
        </p:txBody>
      </p:sp>
      <p:sp>
        <p:nvSpPr>
          <p:cNvPr id="64" name="텍스트 개체 틀 63"/>
          <p:cNvSpPr>
            <a:spLocks noGrp="1"/>
          </p:cNvSpPr>
          <p:nvPr>
            <p:ph type="body" sz="quarter" idx="14"/>
          </p:nvPr>
        </p:nvSpPr>
        <p:spPr>
          <a:xfrm>
            <a:off x="1845883" y="749927"/>
            <a:ext cx="3084499" cy="286232"/>
          </a:xfrm>
        </p:spPr>
        <p:txBody>
          <a:bodyPr/>
          <a:lstStyle/>
          <a:p>
            <a:pPr lvl="0">
              <a:defRPr/>
            </a:pPr>
            <a:r>
              <a:t>모블 교육센터 </a:t>
            </a:r>
            <a:r>
              <a:rPr lang="en-US" altLang="ko-KR" dirty="0"/>
              <a:t>- </a:t>
            </a:r>
            <a:r>
              <a:t>개발에 대해 알려조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674091" y="5717640"/>
            <a:ext cx="310213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학생 메뉴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803025" y="5730634"/>
            <a:ext cx="328166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 관리 프로그램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–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 메뉴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UI</a:t>
            </a:r>
            <a:r>
              <a:rPr lang="en-US" altLang="ko-KR" sz="14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ko-KR" altLang="en-US" sz="14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122" y="1117139"/>
            <a:ext cx="368722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•</a:t>
            </a:r>
            <a:r>
              <a:rPr lang="ko-KR" altLang="en-US" dirty="0"/>
              <a:t> </a:t>
            </a:r>
            <a:r>
              <a:rPr lang="ko-KR" altLang="en-US" dirty="0" err="1"/>
              <a:t>이강은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학생 메뉴</a:t>
            </a:r>
            <a:r>
              <a:rPr lang="en-US" altLang="ko-KR" dirty="0"/>
              <a:t>, </a:t>
            </a:r>
            <a:r>
              <a:rPr lang="ko-KR" altLang="en-US" dirty="0"/>
              <a:t>관리자 메뉴</a:t>
            </a:r>
            <a:endParaRPr lang="en-US" altLang="ko-KR" sz="2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ea typeface="Noto Sans CJK KR Bold" panose="020B0800000000000000" pitchFamily="34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7067" t="9231" r="55000" b="22564"/>
          <a:stretch>
            <a:fillRect/>
          </a:stretch>
        </p:blipFill>
        <p:spPr bwMode="auto">
          <a:xfrm>
            <a:off x="1230924" y="1969479"/>
            <a:ext cx="4055965" cy="356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l="49255" t="9872" r="12957" b="22821"/>
          <a:stretch>
            <a:fillRect/>
          </a:stretch>
        </p:blipFill>
        <p:spPr bwMode="auto">
          <a:xfrm>
            <a:off x="6462346" y="1989648"/>
            <a:ext cx="3952773" cy="355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94904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프레젠테이션5" id="{6EE74710-E1A1-4F72-848B-A88354BBA95F}" vid="{4B8DC24C-1A01-4BE7-8EDA-6A755B60100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1234</TotalTime>
  <Words>607</Words>
  <Application>Microsoft Office PowerPoint</Application>
  <PresentationFormat>와이드스크린</PresentationFormat>
  <Paragraphs>100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Noto Sans CJK KR Medium</vt:lpstr>
      <vt:lpstr>Noto Sans CJK KR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 su Hwang</dc:creator>
  <cp:lastModifiedBy>김종희</cp:lastModifiedBy>
  <cp:revision>104</cp:revision>
  <dcterms:created xsi:type="dcterms:W3CDTF">2016-05-16T15:03:54Z</dcterms:created>
  <dcterms:modified xsi:type="dcterms:W3CDTF">2020-06-26T05:17:41Z</dcterms:modified>
</cp:coreProperties>
</file>